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54C2CB-055B-4BF9-9F32-650FA28444F1}"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F79DE9D-86E6-43F5-93FB-3E7AFE1E862B}" type="slidenum">
              <a:rPr lang="ar-IQ" smtClean="0"/>
              <a:t>‹#›</a:t>
            </a:fld>
            <a:endParaRPr lang="ar-IQ"/>
          </a:p>
        </p:txBody>
      </p:sp>
    </p:spTree>
    <p:extLst>
      <p:ext uri="{BB962C8B-B14F-4D97-AF65-F5344CB8AC3E}">
        <p14:creationId xmlns:p14="http://schemas.microsoft.com/office/powerpoint/2010/main" val="19081715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2540622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11</a:t>
            </a:fld>
            <a:endParaRPr lang="ar-IQ">
              <a:solidFill>
                <a:prstClr val="black"/>
              </a:solidFill>
            </a:endParaRPr>
          </a:p>
        </p:txBody>
      </p:sp>
    </p:spTree>
    <p:extLst>
      <p:ext uri="{BB962C8B-B14F-4D97-AF65-F5344CB8AC3E}">
        <p14:creationId xmlns:p14="http://schemas.microsoft.com/office/powerpoint/2010/main" val="98164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3789112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218728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142964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284700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196046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4313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9</a:t>
            </a:fld>
            <a:endParaRPr lang="ar-IQ">
              <a:solidFill>
                <a:prstClr val="black"/>
              </a:solidFill>
            </a:endParaRPr>
          </a:p>
        </p:txBody>
      </p:sp>
    </p:spTree>
    <p:extLst>
      <p:ext uri="{BB962C8B-B14F-4D97-AF65-F5344CB8AC3E}">
        <p14:creationId xmlns:p14="http://schemas.microsoft.com/office/powerpoint/2010/main" val="2120129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10</a:t>
            </a:fld>
            <a:endParaRPr lang="ar-IQ">
              <a:solidFill>
                <a:prstClr val="black"/>
              </a:solidFill>
            </a:endParaRPr>
          </a:p>
        </p:txBody>
      </p:sp>
    </p:spTree>
    <p:extLst>
      <p:ext uri="{BB962C8B-B14F-4D97-AF65-F5344CB8AC3E}">
        <p14:creationId xmlns:p14="http://schemas.microsoft.com/office/powerpoint/2010/main" val="258914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3901582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9387086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0619133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86688436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3591486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5380559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3480383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95508488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4742176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9080385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6726189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172626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ar.wikipedia.org/w/index.php?title=%D9%83%D8%B1%D8%A9_%D8%A7%D9%84%D8%B5%D8%A7%D9%84%D8%A7%D8%AA&amp;action=edit&amp;section=5"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5%D9%86%D8%B7%D9%82%D8%A9_%D8%A7%D9%84%D8%AC%D8%B2%D8%A7%D8%A1"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ndex.php?title=%D9%83%D8%B1%D8%A9_%D8%A7%D9%84%D8%B5%D8%A7%D9%84%D8%A7%D8%AA&amp;action=edit&amp;section=2"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ndex.php?title=%D9%83%D8%B1%D8%A9_%D8%A7%D9%84%D8%B5%D8%A7%D9%84%D8%A7%D8%AA&amp;action=edit&amp;section=3"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ar.wikipedia.org/w/index.php?title=%D9%83%D8%B1%D8%A9_%D8%A7%D9%84%D8%B5%D8%A7%D9%84%D8%A7%D8%AA&amp;action=edit&amp;section=4"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74831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62500" lnSpcReduction="20000"/>
          </a:bodyPr>
          <a:lstStyle/>
          <a:p>
            <a:pPr lvl="0" rtl="0"/>
            <a:r>
              <a:rPr lang="ar-SA" b="1" dirty="0"/>
              <a:t>مخالفات</a:t>
            </a:r>
            <a:r>
              <a:rPr lang="en-US" dirty="0"/>
              <a:t> \ </a:t>
            </a:r>
            <a:r>
              <a:rPr lang="ar-SA" dirty="0"/>
              <a:t>عقوبات</a:t>
            </a:r>
            <a:r>
              <a:rPr lang="en-US" dirty="0"/>
              <a:t>:</a:t>
            </a:r>
            <a:endParaRPr lang="en-US" sz="1800" dirty="0"/>
          </a:p>
          <a:p>
            <a:r>
              <a:rPr lang="ar-SA" dirty="0"/>
              <a:t>عند إجراء الاستبدال إذا دخل لاعب بديل إلى ميدان اللعب قبل خروج لاعب مستبدل</a:t>
            </a:r>
            <a:r>
              <a:rPr lang="en-US" dirty="0"/>
              <a:t>:</a:t>
            </a:r>
            <a:endParaRPr lang="en-US" sz="1800" dirty="0"/>
          </a:p>
          <a:p>
            <a:pPr lvl="0"/>
            <a:r>
              <a:rPr lang="en-US" dirty="0"/>
              <a:t> </a:t>
            </a:r>
            <a:endParaRPr lang="en-US" sz="1800" dirty="0"/>
          </a:p>
          <a:p>
            <a:pPr lvl="1"/>
            <a:r>
              <a:rPr lang="en-US" sz="2400" dirty="0"/>
              <a:t>• </a:t>
            </a:r>
            <a:r>
              <a:rPr lang="ar-SA" sz="2400" dirty="0"/>
              <a:t>يوقف اللعب</a:t>
            </a:r>
            <a:r>
              <a:rPr lang="en-US" sz="2400" dirty="0"/>
              <a:t>.</a:t>
            </a:r>
            <a:endParaRPr lang="en-US" sz="1800" dirty="0"/>
          </a:p>
          <a:p>
            <a:pPr lvl="1"/>
            <a:r>
              <a:rPr lang="en-US" sz="2400" dirty="0"/>
              <a:t>• </a:t>
            </a:r>
            <a:r>
              <a:rPr lang="ar-SA" sz="2400" dirty="0"/>
              <a:t>يؤمر اللاعب المستبدل بمغادرة الملعب</a:t>
            </a:r>
            <a:r>
              <a:rPr lang="en-US" sz="2400" dirty="0"/>
              <a:t>.</a:t>
            </a:r>
            <a:endParaRPr lang="en-US" sz="1800" dirty="0"/>
          </a:p>
          <a:p>
            <a:pPr lvl="1"/>
            <a:r>
              <a:rPr lang="en-US" sz="2400" dirty="0"/>
              <a:t>• </a:t>
            </a:r>
            <a:r>
              <a:rPr lang="ar-SA" sz="2400" dirty="0"/>
              <a:t>ينذر اللاعب البديل (بطاقة صفراء</a:t>
            </a:r>
            <a:r>
              <a:rPr lang="en-US" sz="2400" dirty="0"/>
              <a:t>).</a:t>
            </a:r>
            <a:endParaRPr lang="en-US" sz="1800" dirty="0"/>
          </a:p>
          <a:p>
            <a:pPr lvl="1"/>
            <a:r>
              <a:rPr lang="en-US" sz="2400" dirty="0"/>
              <a:t>• </a:t>
            </a:r>
            <a:r>
              <a:rPr lang="ar-SA" sz="2400" dirty="0"/>
              <a:t>يستأنف اللعب بضربة حرة غير مباشرة لصالح الفريق المنافس، تنفذ من المكان الذي كانت فيه الكرة عند إيقاف اللعب. وإذا كانت الكرة داخل منطقة الجزاء فإن الضربة الحرة غير المباشرة تنفذ من خط منطقة الجزاء ومن أقرب نقطة للمكان الذي كانت فيه الكرة عندما توقف اللعب</a:t>
            </a:r>
            <a:r>
              <a:rPr lang="en-US" sz="2400" dirty="0"/>
              <a:t>.</a:t>
            </a:r>
            <a:endParaRPr lang="en-US" sz="1800" dirty="0"/>
          </a:p>
          <a:p>
            <a:pPr lvl="1"/>
            <a:r>
              <a:rPr lang="ar-SA" sz="2400" dirty="0"/>
              <a:t>عند إجراء الاستبدال، إذا دخل ميدان اللعب لاعب بديل أو غادر الملعب لاعب مستبدل من مكان آخر غير منطقة الاستبدال</a:t>
            </a:r>
            <a:r>
              <a:rPr lang="en-US" sz="2400" dirty="0"/>
              <a:t>:</a:t>
            </a:r>
            <a:endParaRPr lang="en-US" sz="1800" dirty="0"/>
          </a:p>
          <a:p>
            <a:pPr lvl="1"/>
            <a:r>
              <a:rPr lang="en-US" sz="2400" dirty="0"/>
              <a:t>• </a:t>
            </a:r>
            <a:r>
              <a:rPr lang="ar-SA" sz="2400" dirty="0"/>
              <a:t>يوقف اللعب</a:t>
            </a:r>
            <a:r>
              <a:rPr lang="en-US" sz="2400" dirty="0"/>
              <a:t>.</a:t>
            </a:r>
            <a:endParaRPr lang="en-US" sz="1800" dirty="0"/>
          </a:p>
          <a:p>
            <a:pPr lvl="1"/>
            <a:r>
              <a:rPr lang="en-US" sz="2400" dirty="0"/>
              <a:t>• </a:t>
            </a:r>
            <a:r>
              <a:rPr lang="ar-SA" sz="2400" dirty="0"/>
              <a:t>يوجّه إنذار للاعب المخالف (بطاقة صفراء</a:t>
            </a:r>
            <a:r>
              <a:rPr lang="en-US" sz="2400" dirty="0"/>
              <a:t>).</a:t>
            </a:r>
            <a:endParaRPr lang="en-US" sz="1800" dirty="0"/>
          </a:p>
          <a:p>
            <a:pPr lvl="1"/>
            <a:r>
              <a:rPr lang="en-US" sz="2400" dirty="0"/>
              <a:t>• </a:t>
            </a:r>
            <a:r>
              <a:rPr lang="ar-SA" sz="2400" dirty="0"/>
              <a:t>يستأنف اللعب بضربة حرة غير مباشرة لصالح الفريق المنافس وتنفذ من المكان الذي كانت فيه الكرة عندما توقف اللعب. وإذا كانت الكرة داخل منطقة الجزاء فإن الضربة الحرة غير المباشرة تنفذ من خط منطقة الجزاء ومن أقرب نقطة للمكان الذي كانت فيه الكرة عندما توقف اللعب</a:t>
            </a:r>
            <a:r>
              <a:rPr lang="en-US" sz="2400" dirty="0"/>
              <a:t>.</a:t>
            </a:r>
            <a:endParaRPr lang="en-US" sz="1800" dirty="0"/>
          </a:p>
          <a:p>
            <a:pPr lvl="0" rtl="0"/>
            <a:r>
              <a:rPr lang="ar-SA" b="1" dirty="0"/>
              <a:t>القرارات</a:t>
            </a:r>
            <a:endParaRPr lang="en-US" sz="1800" dirty="0"/>
          </a:p>
          <a:p>
            <a:pPr lvl="1"/>
            <a:r>
              <a:rPr lang="en-US" sz="2400" dirty="0"/>
              <a:t>1 </a:t>
            </a:r>
            <a:r>
              <a:rPr lang="ar-SA" sz="2400" dirty="0"/>
              <a:t>يجب أن يتكوّن كل فريق من خمسة لاعبين (حد أدنى) عند بداية المباراة</a:t>
            </a:r>
            <a:r>
              <a:rPr lang="en-US" sz="2400" dirty="0"/>
              <a:t>.</a:t>
            </a:r>
            <a:endParaRPr lang="en-US" sz="1800" dirty="0"/>
          </a:p>
          <a:p>
            <a:pPr lvl="1"/>
            <a:r>
              <a:rPr lang="en-US" sz="2400" dirty="0"/>
              <a:t>2 </a:t>
            </a:r>
            <a:r>
              <a:rPr lang="ar-SA" sz="2400" dirty="0"/>
              <a:t>إذا طرد الحكم عددا من لاعبي أي فريق وقلّ عدد اللاعبين فيه إلى </a:t>
            </a:r>
            <a:r>
              <a:rPr lang="ar-SA" sz="2400" dirty="0" err="1"/>
              <a:t>ثلاتة</a:t>
            </a:r>
            <a:r>
              <a:rPr lang="ar-SA" sz="2400" dirty="0"/>
              <a:t> يجب إنهاء المباراة</a:t>
            </a:r>
            <a:r>
              <a:rPr lang="en-US" sz="2400" dirty="0"/>
              <a:t>.</a:t>
            </a:r>
            <a:endParaRPr lang="en-US" sz="1800" dirty="0"/>
          </a:p>
          <a:p>
            <a:endParaRPr lang="ar-IQ" dirty="0"/>
          </a:p>
        </p:txBody>
      </p:sp>
    </p:spTree>
    <p:extLst>
      <p:ext uri="{BB962C8B-B14F-4D97-AF65-F5344CB8AC3E}">
        <p14:creationId xmlns:p14="http://schemas.microsoft.com/office/powerpoint/2010/main" val="1238340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62500" lnSpcReduction="20000"/>
          </a:bodyPr>
          <a:lstStyle/>
          <a:p>
            <a:r>
              <a:rPr lang="ar-SA" b="1" dirty="0"/>
              <a:t>القانون (4) معدات اللاعبين</a:t>
            </a:r>
            <a:r>
              <a:rPr lang="en-US" sz="2800" dirty="0"/>
              <a:t>[</a:t>
            </a:r>
            <a:r>
              <a:rPr lang="ar-SA" u="sng" dirty="0">
                <a:hlinkClick r:id="rId3" tooltip="عدل القسم: القانون (4) معدات اللاعبين"/>
              </a:rPr>
              <a:t>عدل</a:t>
            </a:r>
            <a:r>
              <a:rPr lang="en-US" sz="2800" dirty="0"/>
              <a:t>]</a:t>
            </a:r>
            <a:endParaRPr lang="en-US" dirty="0"/>
          </a:p>
          <a:p>
            <a:pPr lvl="0"/>
            <a:r>
              <a:rPr lang="ar-SA" b="1" dirty="0"/>
              <a:t>السلامة</a:t>
            </a:r>
            <a:r>
              <a:rPr lang="en-US" dirty="0"/>
              <a:t>: </a:t>
            </a:r>
            <a:r>
              <a:rPr lang="ar-SA" dirty="0"/>
              <a:t>لا يجوز للاعب ارتداء أي شيء فيه </a:t>
            </a:r>
            <a:r>
              <a:rPr lang="ar-SA" dirty="0" err="1"/>
              <a:t>خطرعليه</a:t>
            </a:r>
            <a:r>
              <a:rPr lang="ar-SA" dirty="0"/>
              <a:t> أو على لاعب آخر، بما في ذلك أي نوع من المجوهرات</a:t>
            </a:r>
            <a:r>
              <a:rPr lang="en-US" dirty="0"/>
              <a:t>.</a:t>
            </a:r>
            <a:endParaRPr lang="en-US" sz="1800" dirty="0"/>
          </a:p>
          <a:p>
            <a:r>
              <a:rPr lang="ar-SA" b="1" dirty="0"/>
              <a:t>المعدات الأساسية</a:t>
            </a:r>
            <a:endParaRPr lang="en-US" sz="1800" dirty="0"/>
          </a:p>
          <a:p>
            <a:pPr lvl="0"/>
            <a:r>
              <a:rPr lang="ar-SA" dirty="0"/>
              <a:t>المعدات الأساسية للاعب هي</a:t>
            </a:r>
            <a:r>
              <a:rPr lang="en-US" dirty="0"/>
              <a:t>:</a:t>
            </a:r>
            <a:endParaRPr lang="en-US" sz="1800" dirty="0"/>
          </a:p>
          <a:p>
            <a:pPr lvl="1"/>
            <a:r>
              <a:rPr lang="en-US" sz="2400" dirty="0"/>
              <a:t>• </a:t>
            </a:r>
            <a:r>
              <a:rPr lang="ar-SA" sz="2400" dirty="0"/>
              <a:t>قميص</a:t>
            </a:r>
            <a:r>
              <a:rPr lang="en-US" sz="2400" dirty="0"/>
              <a:t>.</a:t>
            </a:r>
            <a:endParaRPr lang="en-US" sz="1800" dirty="0"/>
          </a:p>
          <a:p>
            <a:pPr lvl="1"/>
            <a:r>
              <a:rPr lang="en-US" sz="2400" dirty="0"/>
              <a:t>• </a:t>
            </a:r>
            <a:r>
              <a:rPr lang="ar-SA" sz="2400" dirty="0"/>
              <a:t>سروال قصير. ويجوز ارتداء سروال لاصق تحت السروال القصير شرط أن يكون من نفس اللون الرئيسي للسروال القصير</a:t>
            </a:r>
            <a:r>
              <a:rPr lang="en-US" sz="2400" dirty="0"/>
              <a:t>.</a:t>
            </a:r>
            <a:endParaRPr lang="en-US" sz="1800" dirty="0"/>
          </a:p>
          <a:p>
            <a:pPr lvl="1"/>
            <a:r>
              <a:rPr lang="en-US" sz="2400" dirty="0"/>
              <a:t>• </a:t>
            </a:r>
            <a:r>
              <a:rPr lang="ar-SA" sz="2400" dirty="0"/>
              <a:t>جوارب</a:t>
            </a:r>
            <a:r>
              <a:rPr lang="en-US" sz="2400" dirty="0"/>
              <a:t>.</a:t>
            </a:r>
            <a:endParaRPr lang="en-US" sz="1800" dirty="0"/>
          </a:p>
          <a:p>
            <a:pPr lvl="1"/>
            <a:r>
              <a:rPr lang="en-US" sz="2400" dirty="0"/>
              <a:t>• </a:t>
            </a:r>
            <a:r>
              <a:rPr lang="ar-SA" sz="2400" dirty="0"/>
              <a:t>واقي الساق</a:t>
            </a:r>
            <a:r>
              <a:rPr lang="en-US" sz="2400" dirty="0"/>
              <a:t>.</a:t>
            </a:r>
            <a:endParaRPr lang="en-US" sz="1800" dirty="0"/>
          </a:p>
          <a:p>
            <a:pPr lvl="1"/>
            <a:r>
              <a:rPr lang="en-US" sz="2400" dirty="0"/>
              <a:t>• </a:t>
            </a:r>
            <a:r>
              <a:rPr lang="ar-SA" sz="2400" dirty="0"/>
              <a:t>حذاء - الأحذية المسموح بها فقط هي من القنب أومن الجلد الناعم أو أحذية الجمباز ذات النعل المطاط أو من مادة مشابهة</a:t>
            </a:r>
            <a:r>
              <a:rPr lang="en-US" sz="2400" dirty="0"/>
              <a:t>.</a:t>
            </a:r>
            <a:endParaRPr lang="en-US" sz="1800" dirty="0"/>
          </a:p>
          <a:p>
            <a:pPr lvl="0"/>
            <a:r>
              <a:rPr lang="ar-SA" b="1" dirty="0"/>
              <a:t>القميص</a:t>
            </a:r>
            <a:endParaRPr lang="en-US" sz="1800" dirty="0"/>
          </a:p>
          <a:p>
            <a:pPr lvl="1"/>
            <a:r>
              <a:rPr lang="en-US" sz="2400" dirty="0"/>
              <a:t>• </a:t>
            </a:r>
            <a:r>
              <a:rPr lang="ar-SA" sz="2400" dirty="0"/>
              <a:t>الترقيم من 1 إلى 15 يكون على ظهر القمصان</a:t>
            </a:r>
            <a:r>
              <a:rPr lang="en-US" sz="2400" dirty="0"/>
              <a:t>.</a:t>
            </a:r>
            <a:endParaRPr lang="en-US" sz="1800" dirty="0"/>
          </a:p>
          <a:p>
            <a:pPr lvl="1"/>
            <a:r>
              <a:rPr lang="en-US" sz="2400" dirty="0"/>
              <a:t>• </a:t>
            </a:r>
            <a:r>
              <a:rPr lang="ar-SA" sz="2400" dirty="0"/>
              <a:t>يكون لون الأرقام مختلفاً عن لون القميص. ولكل لاعب في الفريق رقم مختلف عن باقي زملائه. وتظهر الأرقام أيضا على السراويل بحجم أصغر</a:t>
            </a:r>
            <a:r>
              <a:rPr lang="en-US" sz="2400" dirty="0"/>
              <a:t>.</a:t>
            </a:r>
            <a:endParaRPr lang="en-US" sz="1800" dirty="0"/>
          </a:p>
          <a:p>
            <a:pPr lvl="0"/>
            <a:r>
              <a:rPr lang="ar-SA" b="1" dirty="0"/>
              <a:t>واقي الساق</a:t>
            </a:r>
            <a:endParaRPr lang="en-US" sz="1800" dirty="0"/>
          </a:p>
          <a:p>
            <a:pPr lvl="1"/>
            <a:r>
              <a:rPr lang="en-US" sz="2400" dirty="0"/>
              <a:t>• </a:t>
            </a:r>
            <a:r>
              <a:rPr lang="ar-SA" sz="2400" dirty="0"/>
              <a:t>يغطى كلياً بالجوارب</a:t>
            </a:r>
            <a:r>
              <a:rPr lang="en-US" sz="2400" dirty="0"/>
              <a:t>.</a:t>
            </a:r>
            <a:endParaRPr lang="en-US" sz="1800" dirty="0"/>
          </a:p>
          <a:p>
            <a:pPr lvl="1"/>
            <a:r>
              <a:rPr lang="en-US" sz="2400" dirty="0"/>
              <a:t>• </a:t>
            </a:r>
            <a:r>
              <a:rPr lang="ar-SA" sz="2400" dirty="0"/>
              <a:t>يكون مصنوعاً من مادة مناسبة (مطاط – بلاستيك أو ما شابهه</a:t>
            </a:r>
            <a:r>
              <a:rPr lang="en-US" sz="2400" dirty="0"/>
              <a:t>).</a:t>
            </a:r>
            <a:endParaRPr lang="en-US" sz="1800" dirty="0"/>
          </a:p>
          <a:p>
            <a:endParaRPr lang="ar-IQ" dirty="0"/>
          </a:p>
        </p:txBody>
      </p:sp>
    </p:spTree>
    <p:extLst>
      <p:ext uri="{BB962C8B-B14F-4D97-AF65-F5344CB8AC3E}">
        <p14:creationId xmlns:p14="http://schemas.microsoft.com/office/powerpoint/2010/main" val="36075709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476672"/>
            <a:ext cx="6777317" cy="5355957"/>
          </a:xfrm>
        </p:spPr>
        <p:txBody>
          <a:bodyPr>
            <a:normAutofit fontScale="55000" lnSpcReduction="20000"/>
          </a:bodyPr>
          <a:lstStyle/>
          <a:p>
            <a:r>
              <a:rPr lang="ar-SA" b="1" dirty="0"/>
              <a:t>قوانين كرة القدم الخماسية </a:t>
            </a:r>
            <a:endParaRPr lang="en-US" dirty="0"/>
          </a:p>
          <a:p>
            <a:pPr lvl="0"/>
            <a:r>
              <a:rPr lang="ar-SA" dirty="0"/>
              <a:t>يتكون كل فريق في اللعبة التي تضُم فريقين من خمسة لاعبين أساسيين ولاعبين اثنين احتياط.</a:t>
            </a:r>
            <a:endParaRPr lang="en-US" dirty="0"/>
          </a:p>
          <a:p>
            <a:pPr lvl="0"/>
            <a:r>
              <a:rPr lang="ar-SA" dirty="0"/>
              <a:t>تُخطط الصالة كما يُخطط الملاعب العشبية الكبيرة.</a:t>
            </a:r>
            <a:endParaRPr lang="en-US" dirty="0"/>
          </a:p>
          <a:p>
            <a:pPr lvl="0"/>
            <a:r>
              <a:rPr lang="ar-SA" dirty="0"/>
              <a:t>تُستعمل كرة اصغر واثقل من الكرة المُستّخدّمة في الملاعب العشبية ليتم اللعب فيها في الصالات.</a:t>
            </a:r>
            <a:endParaRPr lang="en-US" dirty="0"/>
          </a:p>
          <a:p>
            <a:pPr lvl="0"/>
            <a:r>
              <a:rPr lang="ar-SA" dirty="0"/>
              <a:t>السلامة لا يجوز ارتداء أي شيء يُشكل خطر على اللاعبين أو الحُكام داخل الملعب.</a:t>
            </a:r>
            <a:endParaRPr lang="en-US" dirty="0"/>
          </a:p>
          <a:p>
            <a:r>
              <a:rPr lang="ar-SA" b="1" dirty="0"/>
              <a:t>ميدان الملعب</a:t>
            </a:r>
            <a:endParaRPr lang="en-US" dirty="0"/>
          </a:p>
          <a:p>
            <a:pPr lvl="0"/>
            <a:r>
              <a:rPr lang="ar-SA" dirty="0"/>
              <a:t>مستطيل الشكل.</a:t>
            </a:r>
            <a:endParaRPr lang="en-US" dirty="0"/>
          </a:p>
          <a:p>
            <a:pPr lvl="0"/>
            <a:r>
              <a:rPr lang="ar-SA" dirty="0"/>
              <a:t>يتراوح طوله بين 25 متراُ كأقل حد و 42 متراً كأقصى حد.</a:t>
            </a:r>
            <a:endParaRPr lang="en-US" dirty="0"/>
          </a:p>
          <a:p>
            <a:pPr lvl="0"/>
            <a:r>
              <a:rPr lang="ar-SA" dirty="0"/>
              <a:t>عرضه ما بين 15 إلى 22 متراً.</a:t>
            </a:r>
            <a:endParaRPr lang="en-US" dirty="0"/>
          </a:p>
          <a:p>
            <a:pPr lvl="0"/>
            <a:r>
              <a:rPr lang="ar-SA" dirty="0"/>
              <a:t>في المباريات الدولية يكون الطول من 38 إلى 42 متراً و العرض من 18 إلى 22 متراً.</a:t>
            </a:r>
            <a:endParaRPr lang="en-US" dirty="0"/>
          </a:p>
          <a:p>
            <a:r>
              <a:rPr lang="ar-SA" b="1" dirty="0"/>
              <a:t>ميدان الملعب</a:t>
            </a:r>
            <a:endParaRPr lang="en-US" dirty="0"/>
          </a:p>
          <a:p>
            <a:pPr lvl="0"/>
            <a:r>
              <a:rPr lang="ar-SA" dirty="0"/>
              <a:t>يكون ميدان الملعب مخطط ومحدد بخطوط.</a:t>
            </a:r>
            <a:endParaRPr lang="en-US" dirty="0"/>
          </a:p>
          <a:p>
            <a:pPr lvl="0"/>
            <a:r>
              <a:rPr lang="ar-SA" dirty="0"/>
              <a:t> الخطان الجانبيان الطويلان فيه هما خطا التماس، والخطان القصيران بجانب كل مرمى هما خطا المرمى.</a:t>
            </a:r>
            <a:endParaRPr lang="en-US" dirty="0"/>
          </a:p>
          <a:p>
            <a:pPr lvl="0"/>
            <a:r>
              <a:rPr lang="ar-SA" dirty="0"/>
              <a:t>يكون عرض جميع الخطوط في الملعب بمقاس 8سم، ويُقسم الملعب لنصفين متساويين بخط المُنتصف.</a:t>
            </a:r>
            <a:endParaRPr lang="en-US" dirty="0"/>
          </a:p>
          <a:p>
            <a:pPr lvl="0"/>
            <a:r>
              <a:rPr lang="ar-SA" b="1" u="sng" dirty="0">
                <a:hlinkClick r:id="rId3"/>
              </a:rPr>
              <a:t>منطقة الجزاء</a:t>
            </a:r>
            <a:r>
              <a:rPr lang="ar-SA" dirty="0"/>
              <a:t> محددة بقوس نصف قطره 6 متر، وعلامة ضربة الجزاء على مسافة 6 متر من منتصف النقطة الواقعة بين قائمي المرمى.</a:t>
            </a:r>
            <a:endParaRPr lang="en-US" dirty="0"/>
          </a:p>
          <a:p>
            <a:pPr lvl="0"/>
            <a:r>
              <a:rPr lang="ar-SA" dirty="0"/>
              <a:t>قوس الركنية هو ربع دائرة شعاعها 0.25م من كل زاوية داخل الملعب.</a:t>
            </a:r>
            <a:endParaRPr lang="en-US" dirty="0"/>
          </a:p>
          <a:p>
            <a:pPr lvl="0"/>
            <a:r>
              <a:rPr lang="ar-SA" dirty="0"/>
              <a:t>على نهاية كل ميدان وعلى منتصف خط المرمى تماماً يكون موضع المرمى، التي يكون عرضها 3 متر وارتفاعها عن الأرض مترين، وتُصنع الشباك من النايلون أو القنب.</a:t>
            </a:r>
            <a:endParaRPr lang="en-US" dirty="0"/>
          </a:p>
          <a:p>
            <a:endParaRPr lang="ar-IQ" dirty="0"/>
          </a:p>
        </p:txBody>
      </p:sp>
    </p:spTree>
    <p:extLst>
      <p:ext uri="{BB962C8B-B14F-4D97-AF65-F5344CB8AC3E}">
        <p14:creationId xmlns:p14="http://schemas.microsoft.com/office/powerpoint/2010/main" val="2697532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77500" lnSpcReduction="20000"/>
          </a:bodyPr>
          <a:lstStyle/>
          <a:p>
            <a:r>
              <a:rPr lang="ar-SA" dirty="0"/>
              <a:t>يجب آن تكون كروية الشكل، مصنوعة من الجلد أو أي مادة أخرى مُنّاسبة للعب ويكون محيطها ما بين 62 إلى 64 سم، وكتلتها عند بداية المباراة ما بين 440 غرام كحد اقصى و400 غرام كأقل كتلة مسموحة، وتُستَبدّل الكُرة في احدى الحالات التالية:-</a:t>
            </a:r>
            <a:endParaRPr lang="en-US" dirty="0"/>
          </a:p>
          <a:p>
            <a:pPr lvl="0"/>
            <a:r>
              <a:rPr lang="ar-SA" dirty="0"/>
              <a:t>إذا تعرضت الكرة للانفجار أثناء اللعبة .</a:t>
            </a:r>
            <a:endParaRPr lang="en-US" dirty="0"/>
          </a:p>
          <a:p>
            <a:pPr lvl="0"/>
            <a:r>
              <a:rPr lang="ar-SA" dirty="0"/>
              <a:t>إذا أكتشف انها لا تُطابق المواصفات المسموح بها.</a:t>
            </a:r>
            <a:endParaRPr lang="en-US" dirty="0"/>
          </a:p>
          <a:p>
            <a:r>
              <a:rPr lang="ar-SA" b="1" dirty="0"/>
              <a:t> اللاعبون</a:t>
            </a:r>
            <a:endParaRPr lang="en-US" dirty="0"/>
          </a:p>
          <a:p>
            <a:r>
              <a:rPr lang="ar-SA" dirty="0"/>
              <a:t>يضم كل فريق خمسة لاعبين بما فيهم حارس المرمى، ويجوز استخدام البدلاء في أي مباراة تُقام طبقاً لتعليمات الفيفا، وعدد مرات التبديل في كل مباراة غير محدد ومفتوح.</a:t>
            </a:r>
            <a:endParaRPr lang="en-US" dirty="0"/>
          </a:p>
          <a:p>
            <a:r>
              <a:rPr lang="ar-SA" b="1" dirty="0"/>
              <a:t>المعدات الأساسية للاعب</a:t>
            </a:r>
            <a:endParaRPr lang="en-US" dirty="0"/>
          </a:p>
          <a:p>
            <a:r>
              <a:rPr lang="ar-SA" dirty="0"/>
              <a:t>قميص وسروال قصير وسروال لاصق اسفل السروال القصير وبنفس اللون، بالإضافة إلى الجوارب و واقي الساق، وحذاء مصنوع من المواد المنصوص عليها في قوائم الفيفا.</a:t>
            </a:r>
            <a:endParaRPr lang="en-US" dirty="0"/>
          </a:p>
          <a:p>
            <a:pPr lvl="0"/>
            <a:r>
              <a:rPr lang="ar-SA" dirty="0"/>
              <a:t>القمصّان: تكون مُرقّمة من الرقم 1 إلى الرقم 15 على ظهر القميص بحيث يختلف لون الأرقام عن لون القّميص.</a:t>
            </a:r>
            <a:endParaRPr lang="en-US" dirty="0"/>
          </a:p>
          <a:p>
            <a:pPr lvl="0"/>
            <a:r>
              <a:rPr lang="ar-SA" dirty="0"/>
              <a:t>يُغطى واقي الساق كُلياً بالجوارب، ويشترط ان يحمي سلامة اللاعب.</a:t>
            </a:r>
            <a:endParaRPr lang="en-US" dirty="0"/>
          </a:p>
          <a:p>
            <a:endParaRPr lang="ar-IQ" dirty="0"/>
          </a:p>
        </p:txBody>
      </p:sp>
    </p:spTree>
    <p:extLst>
      <p:ext uri="{BB962C8B-B14F-4D97-AF65-F5344CB8AC3E}">
        <p14:creationId xmlns:p14="http://schemas.microsoft.com/office/powerpoint/2010/main" val="2598073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548680"/>
            <a:ext cx="6777317" cy="5283949"/>
          </a:xfrm>
        </p:spPr>
        <p:txBody>
          <a:bodyPr/>
          <a:lstStyle/>
          <a:p>
            <a:r>
              <a:rPr lang="ar-SA" b="1" dirty="0"/>
              <a:t>أشواط كرة القدم الخماسية</a:t>
            </a:r>
            <a:endParaRPr lang="en-US" dirty="0"/>
          </a:p>
          <a:p>
            <a:pPr lvl="0"/>
            <a:r>
              <a:rPr lang="ar-SA" dirty="0"/>
              <a:t>تتكون المباراة من شوطين وتبلغ مدة كل شوط 20 دقيقة، ويمكن تمديد الوقت حتى تنفيذ ضربة الجزاء أو ضربة حُرة.</a:t>
            </a:r>
            <a:endParaRPr lang="en-US" dirty="0"/>
          </a:p>
          <a:p>
            <a:pPr lvl="0"/>
            <a:r>
              <a:rPr lang="ar-SA" dirty="0"/>
              <a:t>يحق لكل فريق طلب قت مُستقطع واحد في كل شوط، والمدرب هو الشخص المخول بطلب ذلك.</a:t>
            </a:r>
            <a:endParaRPr lang="en-US" dirty="0"/>
          </a:p>
          <a:p>
            <a:pPr lvl="0"/>
            <a:r>
              <a:rPr lang="ar-SA" dirty="0"/>
              <a:t>الاستراحة ما بين شوطي المباراة يجب ان لا تزيد كحد أقصى عن 15 دقيقة.</a:t>
            </a:r>
            <a:endParaRPr lang="en-US" dirty="0"/>
          </a:p>
          <a:p>
            <a:pPr lvl="0"/>
            <a:r>
              <a:rPr lang="ar-SA" dirty="0"/>
              <a:t>الحكم: للحكم السلطة الكاملة والمطلقة في إدارة المباراة وتطبيق القوانين المنصوص عليها داخل وخارج أرضية الملعب.</a:t>
            </a:r>
            <a:endParaRPr lang="en-US" dirty="0"/>
          </a:p>
        </p:txBody>
      </p:sp>
    </p:spTree>
    <p:extLst>
      <p:ext uri="{BB962C8B-B14F-4D97-AF65-F5344CB8AC3E}">
        <p14:creationId xmlns:p14="http://schemas.microsoft.com/office/powerpoint/2010/main" val="7263035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77500" lnSpcReduction="20000"/>
          </a:bodyPr>
          <a:lstStyle/>
          <a:p>
            <a:r>
              <a:rPr lang="ar-SA" b="1" dirty="0"/>
              <a:t>القانون (1) ميدان اللعب</a:t>
            </a:r>
            <a:r>
              <a:rPr lang="en-US" sz="2800" dirty="0"/>
              <a:t>[</a:t>
            </a:r>
            <a:r>
              <a:rPr lang="ar-SA" u="sng" dirty="0">
                <a:hlinkClick r:id="rId3" tooltip="عدل القسم: القانون (1) ميدان اللعب"/>
              </a:rPr>
              <a:t>عدل</a:t>
            </a:r>
            <a:r>
              <a:rPr lang="en-US" sz="2800" dirty="0"/>
              <a:t>]</a:t>
            </a:r>
            <a:endParaRPr lang="en-US" dirty="0"/>
          </a:p>
          <a:p>
            <a:pPr lvl="0"/>
            <a:r>
              <a:rPr lang="ar-SA" b="1" dirty="0"/>
              <a:t>الأبعاد</a:t>
            </a:r>
            <a:endParaRPr lang="en-US" sz="1800" dirty="0"/>
          </a:p>
          <a:p>
            <a:pPr lvl="1"/>
            <a:r>
              <a:rPr lang="ar-SA" sz="2400" dirty="0"/>
              <a:t>ميدان اللعب مستطيل</a:t>
            </a:r>
            <a:r>
              <a:rPr lang="en-US" sz="2400" dirty="0"/>
              <a:t>.</a:t>
            </a:r>
            <a:endParaRPr lang="en-US" sz="1800" dirty="0"/>
          </a:p>
          <a:p>
            <a:pPr lvl="1"/>
            <a:r>
              <a:rPr lang="ar-SA" sz="2400" b="1" dirty="0"/>
              <a:t>الطول</a:t>
            </a:r>
            <a:r>
              <a:rPr lang="en-US" sz="2400" dirty="0"/>
              <a:t>: 25 </a:t>
            </a:r>
            <a:r>
              <a:rPr lang="ar-SA" sz="2400" dirty="0"/>
              <a:t>متراً حد أدنى. **42 متراً حد أقصى</a:t>
            </a:r>
            <a:r>
              <a:rPr lang="en-US" sz="2400" dirty="0"/>
              <a:t>.</a:t>
            </a:r>
            <a:endParaRPr lang="en-US" sz="1800" dirty="0"/>
          </a:p>
          <a:p>
            <a:pPr lvl="1"/>
            <a:r>
              <a:rPr lang="ar-SA" sz="2400" b="1" dirty="0"/>
              <a:t>العرض</a:t>
            </a:r>
            <a:r>
              <a:rPr lang="en-US" sz="2400" dirty="0"/>
              <a:t>: 15 </a:t>
            </a:r>
            <a:r>
              <a:rPr lang="ar-SA" sz="2400" dirty="0"/>
              <a:t>متراً حد أدنى. **25 متراً حد أقصى</a:t>
            </a:r>
            <a:r>
              <a:rPr lang="en-US" sz="2400" dirty="0"/>
              <a:t>.</a:t>
            </a:r>
            <a:endParaRPr lang="en-US" sz="1800" dirty="0"/>
          </a:p>
          <a:p>
            <a:pPr lvl="0"/>
            <a:r>
              <a:rPr lang="ar-SA" dirty="0"/>
              <a:t>المباريات الدولية</a:t>
            </a:r>
            <a:endParaRPr lang="en-US" sz="1800" dirty="0"/>
          </a:p>
          <a:p>
            <a:pPr lvl="1"/>
            <a:r>
              <a:rPr lang="ar-SA" sz="2400" dirty="0"/>
              <a:t>الطول: 38 مترا حد أدنى.42 مترا حد أقصى</a:t>
            </a:r>
            <a:r>
              <a:rPr lang="en-US" sz="2400" dirty="0"/>
              <a:t>.</a:t>
            </a:r>
            <a:endParaRPr lang="en-US" sz="1800" dirty="0"/>
          </a:p>
          <a:p>
            <a:pPr lvl="1"/>
            <a:r>
              <a:rPr lang="ar-SA" sz="2400" dirty="0"/>
              <a:t>العرض: 18 مترا حد أدنى.22 مترا حد أقصى</a:t>
            </a:r>
            <a:r>
              <a:rPr lang="en-US" sz="2400" dirty="0"/>
              <a:t>.</a:t>
            </a:r>
            <a:endParaRPr lang="en-US" sz="1800" dirty="0"/>
          </a:p>
          <a:p>
            <a:pPr lvl="0"/>
            <a:r>
              <a:rPr lang="ar-SA" b="1" dirty="0"/>
              <a:t>تخطيط ميدان اللعب</a:t>
            </a:r>
            <a:endParaRPr lang="en-US" sz="1800" dirty="0"/>
          </a:p>
          <a:p>
            <a:pPr lvl="1"/>
            <a:r>
              <a:rPr lang="ar-SA" sz="2400" dirty="0"/>
              <a:t>ميدان اللعب محدد بخطوط</a:t>
            </a:r>
            <a:r>
              <a:rPr lang="en-US" sz="2400" dirty="0"/>
              <a:t>.</a:t>
            </a:r>
            <a:endParaRPr lang="en-US" sz="1800" dirty="0"/>
          </a:p>
          <a:p>
            <a:pPr lvl="1"/>
            <a:r>
              <a:rPr lang="ar-SA" sz="2400" dirty="0"/>
              <a:t>الخطان الطويلان المحددان لميدان اللعب هما خطا التماس</a:t>
            </a:r>
            <a:r>
              <a:rPr lang="en-US" sz="2400" dirty="0"/>
              <a:t>.</a:t>
            </a:r>
            <a:endParaRPr lang="en-US" sz="1800" dirty="0"/>
          </a:p>
          <a:p>
            <a:pPr lvl="1"/>
            <a:r>
              <a:rPr lang="ar-SA" sz="2400" dirty="0"/>
              <a:t>الخطان القصيران المحددان لميدان اللعب هما خطا المرمى</a:t>
            </a:r>
            <a:r>
              <a:rPr lang="en-US" sz="2400" dirty="0"/>
              <a:t>.</a:t>
            </a:r>
            <a:endParaRPr lang="en-US" sz="1800" dirty="0"/>
          </a:p>
          <a:p>
            <a:pPr lvl="1"/>
            <a:r>
              <a:rPr lang="ar-SA" sz="2400" dirty="0"/>
              <a:t>جميع الخطوط ترسم بعرض 8 سم</a:t>
            </a:r>
            <a:r>
              <a:rPr lang="en-US" sz="2400" dirty="0"/>
              <a:t>.</a:t>
            </a:r>
            <a:endParaRPr lang="en-US" sz="1800" dirty="0"/>
          </a:p>
          <a:p>
            <a:pPr lvl="1"/>
            <a:r>
              <a:rPr lang="ar-SA" sz="2400" dirty="0"/>
              <a:t>ميدان اللعب مقسم إلى نصفين متساويين بخط المنتصف</a:t>
            </a:r>
            <a:r>
              <a:rPr lang="en-US" sz="2400" dirty="0"/>
              <a:t>.</a:t>
            </a:r>
            <a:endParaRPr lang="en-US" sz="1800" dirty="0"/>
          </a:p>
          <a:p>
            <a:pPr lvl="1"/>
            <a:r>
              <a:rPr lang="ar-SA" sz="2400" dirty="0"/>
              <a:t>على خط المنتصف نقطة تسمى نقطة الوسط حولها دائرة نصف قطرها 3 أمتار</a:t>
            </a:r>
            <a:r>
              <a:rPr lang="en-US" sz="2400" dirty="0"/>
              <a:t>.</a:t>
            </a:r>
            <a:endParaRPr lang="en-US" sz="1800" dirty="0"/>
          </a:p>
          <a:p>
            <a:endParaRPr lang="ar-IQ" dirty="0"/>
          </a:p>
        </p:txBody>
      </p:sp>
    </p:spTree>
    <p:extLst>
      <p:ext uri="{BB962C8B-B14F-4D97-AF65-F5344CB8AC3E}">
        <p14:creationId xmlns:p14="http://schemas.microsoft.com/office/powerpoint/2010/main" val="26319669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62500" lnSpcReduction="20000"/>
          </a:bodyPr>
          <a:lstStyle/>
          <a:p>
            <a:pPr lvl="0" rtl="0"/>
            <a:r>
              <a:rPr lang="ar-SA" b="1" dirty="0"/>
              <a:t>أبعاد ميدان اللعب في المباريات الدولية</a:t>
            </a:r>
            <a:endParaRPr lang="en-US" sz="1800" dirty="0"/>
          </a:p>
          <a:p>
            <a:pPr lvl="1"/>
            <a:r>
              <a:rPr lang="ar-SA" sz="2400" b="1" dirty="0"/>
              <a:t>منطقة الجزاء</a:t>
            </a:r>
            <a:r>
              <a:rPr lang="en-US" sz="2400" dirty="0"/>
              <a:t>:</a:t>
            </a:r>
            <a:r>
              <a:rPr lang="ar-SA" sz="2400" dirty="0"/>
              <a:t>منطقة الجزاء محددة كالتالي</a:t>
            </a:r>
            <a:r>
              <a:rPr lang="en-US" sz="2400" dirty="0"/>
              <a:t>:</a:t>
            </a:r>
            <a:endParaRPr lang="en-US" sz="1800" dirty="0"/>
          </a:p>
          <a:p>
            <a:pPr lvl="2"/>
            <a:r>
              <a:rPr lang="ar-SA" b="1" dirty="0"/>
              <a:t>قوسان</a:t>
            </a:r>
            <a:r>
              <a:rPr lang="ar-SA" dirty="0"/>
              <a:t>، كل منهما مرسوم على مسافة 6 أمتار بين خط المرمى وخط وهمي ممتد من قائم المرمى إلى داخل ميدان اللعب. القوسان متصلان بخط موازي لخط المرمى طوله 3.16 أمتار</a:t>
            </a:r>
            <a:r>
              <a:rPr lang="en-US" dirty="0"/>
              <a:t>.</a:t>
            </a:r>
            <a:endParaRPr lang="en-US" sz="1600" dirty="0"/>
          </a:p>
          <a:p>
            <a:pPr lvl="2"/>
            <a:r>
              <a:rPr lang="ar-SA" b="1" dirty="0"/>
              <a:t>علامة الجزاء</a:t>
            </a:r>
            <a:r>
              <a:rPr lang="en-US" dirty="0"/>
              <a:t>: </a:t>
            </a:r>
            <a:r>
              <a:rPr lang="ar-SA" dirty="0"/>
              <a:t>علامة الجزاء على مسافة 6 أمتار من نقطة المنتصف بين قائمي المرمى</a:t>
            </a:r>
            <a:r>
              <a:rPr lang="en-US" dirty="0"/>
              <a:t>.</a:t>
            </a:r>
            <a:endParaRPr lang="en-US" sz="1600" dirty="0"/>
          </a:p>
          <a:p>
            <a:pPr lvl="2"/>
            <a:r>
              <a:rPr lang="ar-SA" b="1" dirty="0"/>
              <a:t>علامة الجزاء الثانية</a:t>
            </a:r>
            <a:r>
              <a:rPr lang="en-US" dirty="0"/>
              <a:t>: </a:t>
            </a:r>
            <a:r>
              <a:rPr lang="ar-SA" dirty="0"/>
              <a:t>علامة الجزاء الثانية على مسافة 10 أمتار من نقطة المنتصف بين قائمي المرمى</a:t>
            </a:r>
            <a:r>
              <a:rPr lang="en-US" dirty="0"/>
              <a:t>.</a:t>
            </a:r>
            <a:endParaRPr lang="en-US" sz="1600" dirty="0"/>
          </a:p>
          <a:p>
            <a:pPr lvl="1"/>
            <a:r>
              <a:rPr lang="ar-SA" sz="2400" b="1" dirty="0"/>
              <a:t>قوس الركنية</a:t>
            </a:r>
            <a:r>
              <a:rPr lang="en-US" sz="2400" dirty="0"/>
              <a:t>:</a:t>
            </a:r>
            <a:r>
              <a:rPr lang="ar-SA" sz="2400" dirty="0"/>
              <a:t>ربع دائرة شعاعها 25 سم من كل ركن، داخل ميدان اللعب</a:t>
            </a:r>
            <a:r>
              <a:rPr lang="en-US" sz="2400" dirty="0"/>
              <a:t>.</a:t>
            </a:r>
            <a:endParaRPr lang="en-US" sz="1800" dirty="0"/>
          </a:p>
          <a:p>
            <a:pPr lvl="1"/>
            <a:r>
              <a:rPr lang="ar-SA" sz="2400" b="1" dirty="0"/>
              <a:t>منطقة الاستبدال</a:t>
            </a:r>
            <a:r>
              <a:rPr lang="en-US" sz="2400" dirty="0"/>
              <a:t>: </a:t>
            </a:r>
            <a:r>
              <a:rPr lang="ar-SA" sz="2400" dirty="0"/>
              <a:t>تقع منطقة الاستبدال في جانب ميدان اللعب حيث مقاعد بدلاء الفريقين، وأمامها مباشرة. ومنها دخول وخروج اللاعبين عند كل استبدال</a:t>
            </a:r>
            <a:r>
              <a:rPr lang="en-US" sz="2400" dirty="0"/>
              <a:t>.</a:t>
            </a:r>
            <a:endParaRPr lang="en-US" sz="1800" dirty="0"/>
          </a:p>
          <a:p>
            <a:pPr lvl="2"/>
            <a:r>
              <a:rPr lang="en-US" dirty="0"/>
              <a:t>• </a:t>
            </a:r>
            <a:r>
              <a:rPr lang="ar-SA" dirty="0"/>
              <a:t>تقع منطقة الاستبدال مباشرة أمام مقاعد البدلاء على طول 5 أمتار. وهي محددة بخطين عرض كل واحد منهما 8 سم وطوله 80 سم،40 سم داخل الملعب و40 سم خارج الملعب</a:t>
            </a:r>
            <a:r>
              <a:rPr lang="en-US" dirty="0"/>
              <a:t>.</a:t>
            </a:r>
            <a:endParaRPr lang="en-US" sz="1600" dirty="0"/>
          </a:p>
          <a:p>
            <a:pPr lvl="2"/>
            <a:r>
              <a:rPr lang="en-US" dirty="0"/>
              <a:t>• </a:t>
            </a:r>
            <a:r>
              <a:rPr lang="ar-SA" dirty="0"/>
              <a:t>المسافة بين منطقة الاستبدال وخط منتصف ميدان اللعب 5 </a:t>
            </a:r>
            <a:r>
              <a:rPr lang="ar-SA" dirty="0" err="1"/>
              <a:t>أمتار.هذه</a:t>
            </a:r>
            <a:r>
              <a:rPr lang="ar-SA" dirty="0"/>
              <a:t> المساحة الحرة أمام طاولة الميقاتي تظل خالية طيلة مدة المباراة</a:t>
            </a:r>
            <a:r>
              <a:rPr lang="en-US" dirty="0"/>
              <a:t>.</a:t>
            </a:r>
            <a:endParaRPr lang="en-US" sz="1600" dirty="0"/>
          </a:p>
          <a:p>
            <a:pPr lvl="1"/>
            <a:r>
              <a:rPr lang="ar-SA" sz="2400" b="1" dirty="0"/>
              <a:t>المرميان</a:t>
            </a:r>
            <a:r>
              <a:rPr lang="en-US" sz="2400" dirty="0"/>
              <a:t>: </a:t>
            </a:r>
            <a:r>
              <a:rPr lang="ar-SA" sz="2400" dirty="0"/>
              <a:t>مرميان في ميدان اللعب. في كل نهاية من ميدان اللعب مرمى يقع على منتصف خط المرمى. يتكون المرمى من قائمين متصلين من أعلى بعارضة أفقية طولها 3 أمتار وارتفاعها عن الأرض مترين. سمك القوائم والعارضة 8 سم. الشباك مصنوعة من النايلون أو القنب أو غيره، ومثبّتة في القائمين والعارضة خلف المرمى</a:t>
            </a:r>
            <a:r>
              <a:rPr lang="en-US" sz="2400" dirty="0"/>
              <a:t>.</a:t>
            </a:r>
            <a:endParaRPr lang="en-US" sz="1800" dirty="0"/>
          </a:p>
          <a:p>
            <a:pPr lvl="1"/>
            <a:r>
              <a:rPr lang="ar-SA" sz="2400" b="1" dirty="0"/>
              <a:t>السلامة</a:t>
            </a:r>
            <a:r>
              <a:rPr lang="en-US" sz="2400" dirty="0"/>
              <a:t>:</a:t>
            </a:r>
            <a:endParaRPr lang="en-US" sz="1800" dirty="0"/>
          </a:p>
          <a:p>
            <a:endParaRPr lang="ar-IQ" dirty="0"/>
          </a:p>
        </p:txBody>
      </p:sp>
    </p:spTree>
    <p:extLst>
      <p:ext uri="{BB962C8B-B14F-4D97-AF65-F5344CB8AC3E}">
        <p14:creationId xmlns:p14="http://schemas.microsoft.com/office/powerpoint/2010/main" val="93331724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476672"/>
            <a:ext cx="6777317" cy="5355957"/>
          </a:xfrm>
        </p:spPr>
        <p:txBody>
          <a:bodyPr>
            <a:normAutofit fontScale="77500" lnSpcReduction="20000"/>
          </a:bodyPr>
          <a:lstStyle/>
          <a:p>
            <a:r>
              <a:rPr lang="ar-SA" dirty="0"/>
              <a:t>يجوز أن يكون المرمى محمولاً، ولكن يجب تثبيته بالأرض خلال المباراة</a:t>
            </a:r>
            <a:r>
              <a:rPr lang="en-US" dirty="0"/>
              <a:t>.</a:t>
            </a:r>
            <a:endParaRPr lang="en-US" sz="1800" dirty="0"/>
          </a:p>
          <a:p>
            <a:pPr lvl="0"/>
            <a:r>
              <a:rPr lang="en-US" dirty="0"/>
              <a:t> </a:t>
            </a:r>
            <a:endParaRPr lang="en-US" sz="1800" dirty="0"/>
          </a:p>
          <a:p>
            <a:pPr lvl="1"/>
            <a:r>
              <a:rPr lang="ar-SA" sz="2400" b="1" dirty="0"/>
              <a:t>أرضية ميدان اللعب</a:t>
            </a:r>
            <a:r>
              <a:rPr lang="en-US" sz="2400" dirty="0"/>
              <a:t>: </a:t>
            </a:r>
            <a:r>
              <a:rPr lang="ar-SA" sz="2400" dirty="0"/>
              <a:t>أرضية ميدان اللعب ملساء، مسطحة، ليس فيها نتوءات. يوصى باستعمال الخشب أو المواد المصنعة، وتجنب استعمال الاسمنت أو الإسفلت</a:t>
            </a:r>
            <a:r>
              <a:rPr lang="en-US" sz="2400" dirty="0"/>
              <a:t>.</a:t>
            </a:r>
            <a:endParaRPr lang="en-US" sz="1800" dirty="0"/>
          </a:p>
          <a:p>
            <a:pPr lvl="0"/>
            <a:r>
              <a:rPr lang="ar-SA" b="1" dirty="0"/>
              <a:t>القرارات</a:t>
            </a:r>
            <a:endParaRPr lang="en-US" sz="1800" dirty="0"/>
          </a:p>
          <a:p>
            <a:pPr lvl="1"/>
            <a:r>
              <a:rPr lang="en-US" sz="2400" dirty="0"/>
              <a:t>1 </a:t>
            </a:r>
            <a:r>
              <a:rPr lang="ar-SA" sz="2400" dirty="0"/>
              <a:t>إذا كان طول خط المرمى بين 15 و16 متراً فإن نصف قطر قوس الدائرة يكون 4 أمتار فقط، وفي هذه الحالة تكون علامة الجزاء على مسافة 6 أمتار من نقطة منتصف المرمى وبين القائمين</a:t>
            </a:r>
            <a:r>
              <a:rPr lang="en-US" sz="2400" dirty="0"/>
              <a:t>.</a:t>
            </a:r>
            <a:endParaRPr lang="en-US" sz="1800" dirty="0"/>
          </a:p>
          <a:p>
            <a:pPr lvl="1"/>
            <a:r>
              <a:rPr lang="en-US" sz="2400" dirty="0"/>
              <a:t>2 </a:t>
            </a:r>
            <a:r>
              <a:rPr lang="ar-SA" sz="2400" dirty="0"/>
              <a:t>استخدام العشب الطبيعي أو العشب الصناعي أو أرضية عادية مسموح به لمباريات الدوري المحلي وغير مسموح به للمباريات الدولية</a:t>
            </a:r>
            <a:r>
              <a:rPr lang="en-US" sz="2400" dirty="0"/>
              <a:t>.</a:t>
            </a:r>
            <a:endParaRPr lang="en-US" sz="1800" dirty="0"/>
          </a:p>
          <a:p>
            <a:pPr lvl="1"/>
            <a:r>
              <a:rPr lang="en-US" sz="2400" dirty="0"/>
              <a:t>3 </a:t>
            </a:r>
            <a:r>
              <a:rPr lang="ar-SA" sz="2400" dirty="0"/>
              <a:t>يجوز رسم علامة خارج الملعب على مسافة 5 أمتار من قوس الركنية وعلى خط المرمى للإشارة إلى المسافة التي يجب أن تراعي عند تنفيذ ضربة الركنية (عرض خط هذه العلامة 8 سم</a:t>
            </a:r>
            <a:r>
              <a:rPr lang="en-US" sz="2400" dirty="0"/>
              <a:t>).</a:t>
            </a:r>
            <a:endParaRPr lang="en-US" sz="1800" dirty="0"/>
          </a:p>
          <a:p>
            <a:r>
              <a:rPr lang="en-US" dirty="0"/>
              <a:t>4 </a:t>
            </a:r>
            <a:r>
              <a:rPr lang="ar-SA" dirty="0"/>
              <a:t>تقع مقاعد جلوس الجهاز الفني والبدلاء خلف خط التماس مباشرة، وبعد مساحة حرة أمام طاولة الميقاتي</a:t>
            </a:r>
            <a:r>
              <a:rPr lang="en-US" dirty="0"/>
              <a:t>.</a:t>
            </a:r>
            <a:endParaRPr lang="en-US" sz="1800" dirty="0"/>
          </a:p>
          <a:p>
            <a:endParaRPr lang="ar-IQ" dirty="0"/>
          </a:p>
        </p:txBody>
      </p:sp>
    </p:spTree>
    <p:extLst>
      <p:ext uri="{BB962C8B-B14F-4D97-AF65-F5344CB8AC3E}">
        <p14:creationId xmlns:p14="http://schemas.microsoft.com/office/powerpoint/2010/main" val="244761754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62500" lnSpcReduction="20000"/>
          </a:bodyPr>
          <a:lstStyle/>
          <a:p>
            <a:r>
              <a:rPr lang="ar-SA" b="1" dirty="0"/>
              <a:t>القانون (2) الكرة</a:t>
            </a:r>
            <a:r>
              <a:rPr lang="en-US" sz="2800" dirty="0"/>
              <a:t>[</a:t>
            </a:r>
            <a:r>
              <a:rPr lang="ar-SA" u="sng" dirty="0">
                <a:hlinkClick r:id="rId3" tooltip="عدل القسم: القانون (2) الكرة"/>
              </a:rPr>
              <a:t>عدل</a:t>
            </a:r>
            <a:r>
              <a:rPr lang="en-US" sz="2800" dirty="0"/>
              <a:t>]</a:t>
            </a:r>
            <a:endParaRPr lang="en-US" dirty="0"/>
          </a:p>
          <a:p>
            <a:pPr lvl="0"/>
            <a:r>
              <a:rPr lang="ar-SA" b="1" dirty="0"/>
              <a:t>المواصفات والأبعاد</a:t>
            </a:r>
            <a:endParaRPr lang="en-US" sz="1800" dirty="0"/>
          </a:p>
          <a:p>
            <a:pPr lvl="1"/>
            <a:r>
              <a:rPr lang="ar-SA" sz="2400" b="1" dirty="0"/>
              <a:t>الكرة</a:t>
            </a:r>
            <a:r>
              <a:rPr lang="en-US" sz="2400" dirty="0"/>
              <a:t>:</a:t>
            </a:r>
            <a:r>
              <a:rPr lang="ar-SA" sz="2400" dirty="0"/>
              <a:t>كروية الشكل</a:t>
            </a:r>
            <a:r>
              <a:rPr lang="en-US" sz="2400" dirty="0"/>
              <a:t>.</a:t>
            </a:r>
            <a:endParaRPr lang="en-US" sz="1800" dirty="0"/>
          </a:p>
          <a:p>
            <a:r>
              <a:rPr lang="ar-SA" dirty="0"/>
              <a:t>من الجلد أو من مادة أخرى مناسبة. محيطها لا يقل عن 62 سم ولا يزيد عن 64 سم. وزنها لا يزيد عند بدء اللعب عن 440 غرام ولا يقل عن 400 غرام. بضغط جوي يساوى 0.6-0.4 400-1600 سم2 على مستوى سطح البحر</a:t>
            </a:r>
            <a:r>
              <a:rPr lang="en-US" dirty="0"/>
              <a:t>.</a:t>
            </a:r>
            <a:endParaRPr lang="en-US" sz="1800" dirty="0"/>
          </a:p>
          <a:p>
            <a:pPr lvl="0"/>
            <a:r>
              <a:rPr lang="ar-SA" b="1" dirty="0"/>
              <a:t>استبدال الكرة</a:t>
            </a:r>
            <a:r>
              <a:rPr lang="en-US" dirty="0"/>
              <a:t>:</a:t>
            </a:r>
            <a:endParaRPr lang="en-US" sz="1800" dirty="0"/>
          </a:p>
          <a:p>
            <a:r>
              <a:rPr lang="ar-SA" dirty="0"/>
              <a:t>إذا انفجرت الكرة أو تضرّرت أثناء اللعب</a:t>
            </a:r>
            <a:r>
              <a:rPr lang="en-US" dirty="0"/>
              <a:t>:</a:t>
            </a:r>
            <a:endParaRPr lang="en-US" sz="1800" dirty="0"/>
          </a:p>
          <a:p>
            <a:pPr lvl="0"/>
            <a:r>
              <a:rPr lang="en-US" dirty="0"/>
              <a:t> </a:t>
            </a:r>
            <a:endParaRPr lang="en-US" sz="1800" dirty="0"/>
          </a:p>
          <a:p>
            <a:pPr lvl="1"/>
            <a:r>
              <a:rPr lang="en-US" sz="2400" dirty="0"/>
              <a:t>• </a:t>
            </a:r>
            <a:r>
              <a:rPr lang="ar-SA" sz="2400" dirty="0"/>
              <a:t>يجب إيقاف المباراة</a:t>
            </a:r>
            <a:r>
              <a:rPr lang="en-US" sz="2400" dirty="0"/>
              <a:t>.</a:t>
            </a:r>
            <a:endParaRPr lang="en-US" sz="1800" dirty="0"/>
          </a:p>
          <a:p>
            <a:pPr lvl="1"/>
            <a:r>
              <a:rPr lang="en-US" sz="2400" dirty="0"/>
              <a:t>• </a:t>
            </a:r>
            <a:r>
              <a:rPr lang="ar-SA" sz="2400" dirty="0"/>
              <a:t>تستأنف المباراة بإسقاط الكرة المستبدلة في المكان الذي كانت فيه عند الإيقاف</a:t>
            </a:r>
            <a:r>
              <a:rPr lang="en-US" sz="2400" dirty="0"/>
              <a:t>.</a:t>
            </a:r>
            <a:endParaRPr lang="en-US" sz="1800" dirty="0"/>
          </a:p>
          <a:p>
            <a:pPr lvl="1"/>
            <a:r>
              <a:rPr lang="ar-SA" sz="2400" dirty="0"/>
              <a:t>إذا انفجرت الكرة أو تضرّرت عند تنفيذ ضربة مرمى، أو ضربة ركنية، أو ضربة حرة، أو ضربة جزاء، أو ضربة جانبية</a:t>
            </a:r>
            <a:r>
              <a:rPr lang="en-US" sz="2400" dirty="0"/>
              <a:t>.</a:t>
            </a:r>
            <a:endParaRPr lang="en-US" sz="1800" dirty="0"/>
          </a:p>
          <a:p>
            <a:pPr lvl="1"/>
            <a:r>
              <a:rPr lang="en-US" sz="2400" dirty="0"/>
              <a:t>• </a:t>
            </a:r>
            <a:r>
              <a:rPr lang="ar-SA" sz="2400" dirty="0"/>
              <a:t>تستبدل الكرة وتستأنف المباراة وفق قوانين اللعب</a:t>
            </a:r>
            <a:r>
              <a:rPr lang="en-US" sz="2400" dirty="0"/>
              <a:t>.</a:t>
            </a:r>
            <a:endParaRPr lang="en-US" sz="1800" dirty="0"/>
          </a:p>
          <a:p>
            <a:r>
              <a:rPr lang="ar-SA" dirty="0"/>
              <a:t>لا يجوز استبدال الكرة خلال المباراة إلا بإذن من الحكم</a:t>
            </a:r>
            <a:r>
              <a:rPr lang="en-US" dirty="0"/>
              <a:t>.</a:t>
            </a:r>
            <a:endParaRPr lang="en-US" sz="1800" dirty="0"/>
          </a:p>
          <a:p>
            <a:pPr lvl="0"/>
            <a:r>
              <a:rPr lang="ar-SA" b="1" dirty="0"/>
              <a:t>القرارات</a:t>
            </a:r>
            <a:endParaRPr lang="en-US" sz="1800" dirty="0"/>
          </a:p>
          <a:p>
            <a:pPr lvl="1"/>
            <a:r>
              <a:rPr lang="en-US" sz="2400" dirty="0"/>
              <a:t>1 </a:t>
            </a:r>
            <a:r>
              <a:rPr lang="ar-SA" sz="2400" dirty="0"/>
              <a:t>الكرة المصنوعة من مادة غير مناسبة لا يسمح بها في المباريات الدولية</a:t>
            </a:r>
            <a:r>
              <a:rPr lang="en-US" sz="2400" dirty="0"/>
              <a:t>.</a:t>
            </a:r>
            <a:endParaRPr lang="en-US" sz="1800" dirty="0"/>
          </a:p>
          <a:p>
            <a:pPr lvl="1"/>
            <a:r>
              <a:rPr lang="en-US" sz="2400" dirty="0"/>
              <a:t>2 </a:t>
            </a:r>
            <a:r>
              <a:rPr lang="ar-SA" sz="2400" dirty="0"/>
              <a:t>ارتداد الكرة عند إسقاطها من ارتفاع 2 متر يجب أن يكون بين 50 و65 سم</a:t>
            </a:r>
            <a:r>
              <a:rPr lang="en-US" sz="2400" dirty="0"/>
              <a:t>.</a:t>
            </a:r>
            <a:endParaRPr lang="en-US" sz="1800" dirty="0"/>
          </a:p>
          <a:p>
            <a:endParaRPr lang="ar-IQ" dirty="0"/>
          </a:p>
        </p:txBody>
      </p:sp>
    </p:spTree>
    <p:extLst>
      <p:ext uri="{BB962C8B-B14F-4D97-AF65-F5344CB8AC3E}">
        <p14:creationId xmlns:p14="http://schemas.microsoft.com/office/powerpoint/2010/main" val="2060836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548680"/>
            <a:ext cx="6777317" cy="5283949"/>
          </a:xfrm>
        </p:spPr>
        <p:txBody>
          <a:bodyPr>
            <a:normAutofit fontScale="55000" lnSpcReduction="20000"/>
          </a:bodyPr>
          <a:lstStyle/>
          <a:p>
            <a:r>
              <a:rPr lang="ar-SA" dirty="0"/>
              <a:t>في مسابقات الفيفا أو المسابقات التي تنظم تحت إشراف الاتحادات القارية يجب الموافقة على استعمال الكرة المستوفية للشروط والحاملة لإحدى العلامات التالية</a:t>
            </a:r>
            <a:r>
              <a:rPr lang="en-US" dirty="0"/>
              <a:t>: (FIFA APPROVED) </a:t>
            </a:r>
            <a:r>
              <a:rPr lang="ar-SA" dirty="0"/>
              <a:t>أو</a:t>
            </a:r>
            <a:r>
              <a:rPr lang="en-US" dirty="0"/>
              <a:t>(FIFA INSPECTED) </a:t>
            </a:r>
            <a:r>
              <a:rPr lang="ar-SA" dirty="0"/>
              <a:t>أو</a:t>
            </a:r>
            <a:r>
              <a:rPr lang="en-US" dirty="0"/>
              <a:t>(IMS) </a:t>
            </a:r>
            <a:r>
              <a:rPr lang="ar-SA" dirty="0"/>
              <a:t>وهي علامات دالة على أن الكرة مطابقة للمواصفات الفنية لمختلف الفئات وللوارد في القانون2</a:t>
            </a:r>
            <a:r>
              <a:rPr lang="en-US" dirty="0"/>
              <a:t>.</a:t>
            </a:r>
            <a:endParaRPr lang="en-US" sz="1800" dirty="0"/>
          </a:p>
          <a:p>
            <a:r>
              <a:rPr lang="ar-SA" dirty="0"/>
              <a:t>يجوز للاتحادات الوطنية استعمال الكرة الحاملة للعلامات المعتمدة في مسابقاتها. في المسابقات الأخرى يجب أن تكون الكرة بالمواصفات المذكورة في القانون2</a:t>
            </a:r>
            <a:r>
              <a:rPr lang="en-US" dirty="0"/>
              <a:t>.</a:t>
            </a:r>
            <a:endParaRPr lang="en-US" sz="1800" dirty="0"/>
          </a:p>
          <a:p>
            <a:r>
              <a:rPr lang="ar-SA" b="1" dirty="0"/>
              <a:t>القانون (3) عدد اللاعبين</a:t>
            </a:r>
            <a:r>
              <a:rPr lang="en-US" sz="2800" dirty="0"/>
              <a:t>[</a:t>
            </a:r>
            <a:r>
              <a:rPr lang="ar-SA" u="sng" dirty="0">
                <a:hlinkClick r:id="rId3" tooltip="عدل القسم: القانون (3) عدد اللاعبين"/>
              </a:rPr>
              <a:t>عدل</a:t>
            </a:r>
            <a:r>
              <a:rPr lang="en-US" sz="2800" dirty="0"/>
              <a:t>]</a:t>
            </a:r>
            <a:endParaRPr lang="en-US" dirty="0"/>
          </a:p>
          <a:p>
            <a:pPr lvl="0"/>
            <a:r>
              <a:rPr lang="ar-SA" b="1" dirty="0"/>
              <a:t>اللاعبون</a:t>
            </a:r>
            <a:r>
              <a:rPr lang="en-US" dirty="0"/>
              <a:t>:</a:t>
            </a:r>
            <a:endParaRPr lang="en-US" sz="1800" dirty="0"/>
          </a:p>
          <a:p>
            <a:r>
              <a:rPr lang="ar-SA" dirty="0"/>
              <a:t>تجرى المباراة بين فريقين يتكون كل منهما من خمسة لاعبين أحدهم حارس مرمى</a:t>
            </a:r>
            <a:r>
              <a:rPr lang="en-US" dirty="0"/>
              <a:t>.</a:t>
            </a:r>
            <a:endParaRPr lang="en-US" sz="1800" dirty="0"/>
          </a:p>
          <a:p>
            <a:pPr lvl="0"/>
            <a:r>
              <a:rPr lang="ar-SA" b="1" dirty="0"/>
              <a:t>إجراء الاستبدال</a:t>
            </a:r>
            <a:r>
              <a:rPr lang="en-US" dirty="0"/>
              <a:t>:</a:t>
            </a:r>
            <a:endParaRPr lang="en-US" sz="1800" dirty="0"/>
          </a:p>
          <a:p>
            <a:pPr lvl="1"/>
            <a:r>
              <a:rPr lang="ar-SA" sz="2400" dirty="0"/>
              <a:t>يجوز استخدام البدلاء في أي مباراة تقام طبقا للوائح المسابقات الرسمية للاتحاد الدولي أو القاري أو الوطني</a:t>
            </a:r>
            <a:r>
              <a:rPr lang="en-US" sz="2400" dirty="0"/>
              <a:t>.</a:t>
            </a:r>
            <a:endParaRPr lang="en-US" sz="1800" dirty="0"/>
          </a:p>
          <a:p>
            <a:r>
              <a:rPr lang="ar-SA" dirty="0"/>
              <a:t>الحد الأقصى المسموح به لعدد البدلاء هو سبعة لاعبين</a:t>
            </a:r>
            <a:r>
              <a:rPr lang="en-US" dirty="0"/>
              <a:t>.</a:t>
            </a:r>
            <a:endParaRPr lang="en-US" sz="1800" dirty="0"/>
          </a:p>
          <a:p>
            <a:pPr lvl="0"/>
            <a:r>
              <a:rPr lang="en-US" dirty="0"/>
              <a:t> </a:t>
            </a:r>
            <a:endParaRPr lang="en-US" sz="1800" dirty="0"/>
          </a:p>
          <a:p>
            <a:pPr lvl="1"/>
            <a:r>
              <a:rPr lang="ar-SA" sz="2400" dirty="0"/>
              <a:t>عدد مرات الاستبدال أثناء المباراة غير محددة. اللاعب الذي يتم استبداله يجوز أن يعود إلى اللعب كبديل للاعب آخر</a:t>
            </a:r>
            <a:r>
              <a:rPr lang="en-US" sz="2400" dirty="0"/>
              <a:t>.</a:t>
            </a:r>
            <a:endParaRPr lang="en-US" sz="1800" dirty="0"/>
          </a:p>
          <a:p>
            <a:pPr lvl="1"/>
            <a:r>
              <a:rPr lang="ar-SA" sz="2400" dirty="0"/>
              <a:t>إجراء الاستبدال عندما تكون الكرة في اللعب أو خارج اللعب يجب أن تراعى فيه الشروط التالية</a:t>
            </a:r>
            <a:r>
              <a:rPr lang="en-US" sz="2400" dirty="0"/>
              <a:t>:</a:t>
            </a:r>
            <a:endParaRPr lang="en-US" sz="1800" dirty="0"/>
          </a:p>
          <a:p>
            <a:pPr lvl="2"/>
            <a:r>
              <a:rPr lang="en-US" dirty="0"/>
              <a:t>• </a:t>
            </a:r>
            <a:r>
              <a:rPr lang="ar-SA" dirty="0"/>
              <a:t>اللاعب المستبدل يجب أن يخرج من منطقة الاستبدال</a:t>
            </a:r>
            <a:r>
              <a:rPr lang="en-US" dirty="0"/>
              <a:t>.</a:t>
            </a:r>
            <a:endParaRPr lang="en-US" sz="1600" dirty="0"/>
          </a:p>
          <a:p>
            <a:pPr lvl="2"/>
            <a:r>
              <a:rPr lang="en-US" dirty="0"/>
              <a:t>• </a:t>
            </a:r>
            <a:r>
              <a:rPr lang="ar-SA" dirty="0"/>
              <a:t>اللاعب البديل يجب أن يدخل من منطقة الاستبدال، وألا يدخل ميدان اللعب حتى يكون اللاعب المستبدل قد خرج تماما من منطقة الاستبدال على خط التماس</a:t>
            </a:r>
            <a:r>
              <a:rPr lang="en-US" dirty="0"/>
              <a:t>.</a:t>
            </a:r>
            <a:endParaRPr lang="en-US" sz="1600" dirty="0"/>
          </a:p>
          <a:p>
            <a:pPr lvl="2"/>
            <a:r>
              <a:rPr lang="en-US" dirty="0"/>
              <a:t>• </a:t>
            </a:r>
            <a:r>
              <a:rPr lang="ar-SA" dirty="0"/>
              <a:t>يخضع اللاعب البديل لسلطة الحكام سواء استدعي للعب أو لم يستدع</a:t>
            </a:r>
            <a:r>
              <a:rPr lang="en-US" dirty="0"/>
              <a:t>.</a:t>
            </a:r>
            <a:endParaRPr lang="en-US" sz="1600" dirty="0"/>
          </a:p>
          <a:p>
            <a:pPr lvl="2"/>
            <a:r>
              <a:rPr lang="en-US" dirty="0"/>
              <a:t>• </a:t>
            </a:r>
            <a:r>
              <a:rPr lang="ar-SA" dirty="0"/>
              <a:t>يعتبر إجراء الاستبدال منتهيا بعد دخول اللاعب البديل ميدان اللعب، ومن تلك اللحظة يعتبر لاعبا أساسيا، واللاعب المستبدل يعتبر لاعباً بديلاً</a:t>
            </a:r>
            <a:r>
              <a:rPr lang="en-US" dirty="0"/>
              <a:t>.</a:t>
            </a:r>
            <a:endParaRPr lang="en-US" sz="1600" dirty="0"/>
          </a:p>
          <a:p>
            <a:r>
              <a:rPr lang="ar-SA" dirty="0"/>
              <a:t>يجوز لحارس المرمى أن يغير مكانه مع أي لاعب آخر</a:t>
            </a:r>
            <a:endParaRPr lang="ar-IQ" dirty="0"/>
          </a:p>
        </p:txBody>
      </p:sp>
    </p:spTree>
    <p:extLst>
      <p:ext uri="{BB962C8B-B14F-4D97-AF65-F5344CB8AC3E}">
        <p14:creationId xmlns:p14="http://schemas.microsoft.com/office/powerpoint/2010/main" val="299464222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عرض على الشاشة (3:4)‏</PresentationFormat>
  <Paragraphs>135</Paragraphs>
  <Slides>11</Slides>
  <Notes>10</Notes>
  <HiddenSlides>0</HiddenSlides>
  <MMClips>0</MMClips>
  <ScaleCrop>false</ScaleCrop>
  <HeadingPairs>
    <vt:vector size="4" baseType="variant">
      <vt:variant>
        <vt:lpstr>نسق</vt:lpstr>
      </vt:variant>
      <vt:variant>
        <vt:i4>2</vt:i4>
      </vt:variant>
      <vt:variant>
        <vt:lpstr>عناوين الشرائح</vt:lpstr>
      </vt:variant>
      <vt:variant>
        <vt:i4>11</vt:i4>
      </vt:variant>
    </vt:vector>
  </HeadingPairs>
  <TitlesOfParts>
    <vt:vector size="13" baseType="lpstr">
      <vt:lpstr>سمة Office</vt: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2018-12-17T17:44:01Z</dcterms:created>
  <dcterms:modified xsi:type="dcterms:W3CDTF">2018-12-17T18:25:06Z</dcterms:modified>
</cp:coreProperties>
</file>